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EE820-07F3-47FD-AE9D-1C876ABA20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And on the Seventh Day, He Rested.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05FDA-C101-4176-9F0B-19FBE6E8D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1156" y="4385732"/>
            <a:ext cx="7558969" cy="1405467"/>
          </a:xfrm>
        </p:spPr>
        <p:txBody>
          <a:bodyPr>
            <a:normAutofit/>
          </a:bodyPr>
          <a:lstStyle/>
          <a:p>
            <a:r>
              <a:rPr lang="en-US" dirty="0"/>
              <a:t>“De </a:t>
            </a:r>
            <a:r>
              <a:rPr lang="en-US" dirty="0" err="1"/>
              <a:t>Sanctificiatione</a:t>
            </a:r>
            <a:r>
              <a:rPr lang="en-US" dirty="0"/>
              <a:t> septime </a:t>
            </a:r>
            <a:r>
              <a:rPr lang="en-US" dirty="0" err="1"/>
              <a:t>diei</a:t>
            </a:r>
            <a:r>
              <a:rPr lang="en-US" dirty="0"/>
              <a:t>”</a:t>
            </a:r>
          </a:p>
          <a:p>
            <a:r>
              <a:rPr lang="en-US" dirty="0"/>
              <a:t>Creation map from the Nuremberg Chronicle (1493), Latin Version</a:t>
            </a:r>
          </a:p>
          <a:p>
            <a:r>
              <a:rPr lang="en-US" dirty="0"/>
              <a:t>Lorraine Sherry, Secretary, Rocky Mountain Map Society</a:t>
            </a:r>
          </a:p>
        </p:txBody>
      </p:sp>
    </p:spTree>
    <p:extLst>
      <p:ext uri="{BB962C8B-B14F-4D97-AF65-F5344CB8AC3E}">
        <p14:creationId xmlns:p14="http://schemas.microsoft.com/office/powerpoint/2010/main" val="237112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1B525-2519-4C8E-A220-8DBCAF41E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history.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E8F81-BA77-4460-B3B6-E929FC3F6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 1400s: Nuremberg – northern center of commerce, crafts, politics, and Renaissance humanism</a:t>
            </a:r>
          </a:p>
          <a:p>
            <a:r>
              <a:rPr lang="en-US" dirty="0"/>
              <a:t>1455: Printing Press invented, Gutenberg Bible printed in </a:t>
            </a:r>
            <a:r>
              <a:rPr lang="en-US" dirty="0" err="1"/>
              <a:t>Maintz</a:t>
            </a:r>
            <a:endParaRPr lang="en-US" dirty="0"/>
          </a:p>
          <a:p>
            <a:r>
              <a:rPr lang="en-US" dirty="0"/>
              <a:t>1492: Fall of Granada, Columbus discovers the New World</a:t>
            </a:r>
          </a:p>
          <a:p>
            <a:r>
              <a:rPr lang="en-US" dirty="0"/>
              <a:t>1491: Patents granted for Nuremberg Chronicle, </a:t>
            </a:r>
            <a:r>
              <a:rPr lang="en-US" dirty="0" err="1"/>
              <a:t>Volgemut</a:t>
            </a:r>
            <a:r>
              <a:rPr lang="en-US" dirty="0"/>
              <a:t> gets contract for woodcut illustrations</a:t>
            </a:r>
          </a:p>
          <a:p>
            <a:r>
              <a:rPr lang="en-US" dirty="0"/>
              <a:t>1491: Hartmann </a:t>
            </a:r>
            <a:r>
              <a:rPr lang="en-US" dirty="0" err="1"/>
              <a:t>Schedel</a:t>
            </a:r>
            <a:r>
              <a:rPr lang="en-US" dirty="0"/>
              <a:t> writes Latin text for chronicle, describing 7 ages of world history </a:t>
            </a:r>
          </a:p>
          <a:p>
            <a:r>
              <a:rPr lang="en-US" dirty="0"/>
              <a:t>1493: Latin and English Versions printed and distributed by Anton </a:t>
            </a:r>
            <a:r>
              <a:rPr lang="en-US" dirty="0" err="1"/>
              <a:t>Koberger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465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8F3B8-829B-4BC1-B0A5-13C79EFD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4" y="237067"/>
            <a:ext cx="2867377" cy="643466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God RESTING in heaven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Nine ranks of angels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Earth-centered Universe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171EF4-5F25-4DF8-8958-46EDFEA93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2788" y="0"/>
            <a:ext cx="5143499" cy="6858000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28EEBF-897D-4CD5-990D-EBF63D35487F}"/>
              </a:ext>
            </a:extLst>
          </p:cNvPr>
          <p:cNvCxnSpPr>
            <a:cxnSpLocks/>
          </p:cNvCxnSpPr>
          <p:nvPr/>
        </p:nvCxnSpPr>
        <p:spPr>
          <a:xfrm>
            <a:off x="2339168" y="1011263"/>
            <a:ext cx="3621365" cy="12110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D1D9656-103F-4DD3-8C07-C8CADB08D2AC}"/>
              </a:ext>
            </a:extLst>
          </p:cNvPr>
          <p:cNvCxnSpPr>
            <a:cxnSpLocks/>
          </p:cNvCxnSpPr>
          <p:nvPr/>
        </p:nvCxnSpPr>
        <p:spPr>
          <a:xfrm>
            <a:off x="2968978" y="2566143"/>
            <a:ext cx="2190044" cy="1206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652A0E3-9FB7-4862-A6DE-F5B2091BF980}"/>
              </a:ext>
            </a:extLst>
          </p:cNvPr>
          <p:cNvCxnSpPr>
            <a:cxnSpLocks/>
          </p:cNvCxnSpPr>
          <p:nvPr/>
        </p:nvCxnSpPr>
        <p:spPr>
          <a:xfrm>
            <a:off x="2273301" y="3187031"/>
            <a:ext cx="5143499" cy="1206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B36534D-BB1E-4C98-B4E2-2B465D8C7D2A}"/>
              </a:ext>
            </a:extLst>
          </p:cNvPr>
          <p:cNvCxnSpPr>
            <a:cxnSpLocks/>
          </p:cNvCxnSpPr>
          <p:nvPr/>
        </p:nvCxnSpPr>
        <p:spPr>
          <a:xfrm flipV="1">
            <a:off x="2339168" y="4175690"/>
            <a:ext cx="2510286" cy="3968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DF79B80-3D4C-4062-A9FF-0C8061F2AFB5}"/>
              </a:ext>
            </a:extLst>
          </p:cNvPr>
          <p:cNvSpPr txBox="1"/>
          <p:nvPr/>
        </p:nvSpPr>
        <p:spPr>
          <a:xfrm>
            <a:off x="8990141" y="1585732"/>
            <a:ext cx="28044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THESE MULTIPLE FIGURES ARE THE HEAVENLY HOSTS OF ANGELS</a:t>
            </a:r>
            <a:r>
              <a:rPr lang="en-US" sz="3200">
                <a:latin typeface="+mj-lt"/>
              </a:rPr>
              <a:t>, ALTHOUGH THEY LOOK LIKE PEOPLE.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5203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8F3B8-829B-4BC1-B0A5-13C79EFD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4" y="237067"/>
            <a:ext cx="3048000" cy="643466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Seraphim &amp; Cherubim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Thrones,</a:t>
            </a:r>
            <a:br>
              <a:rPr lang="en-US" dirty="0"/>
            </a:br>
            <a:r>
              <a:rPr lang="en-US" dirty="0"/>
              <a:t>Dominations, Principalities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Powers &amp; Virtues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Archangels &amp; Angels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171EF4-5F25-4DF8-8958-46EDFEA93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2788" y="0"/>
            <a:ext cx="5143499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4B8002-AB5F-44E4-A2D5-122D71DA76E0}"/>
              </a:ext>
            </a:extLst>
          </p:cNvPr>
          <p:cNvSpPr txBox="1"/>
          <p:nvPr/>
        </p:nvSpPr>
        <p:spPr>
          <a:xfrm>
            <a:off x="8990141" y="1124508"/>
            <a:ext cx="313412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HIGH RANK ANGELS (PINK CAPS OR GOLD  CROWNS)</a:t>
            </a:r>
          </a:p>
          <a:p>
            <a:r>
              <a:rPr lang="en-US" sz="3200" dirty="0">
                <a:latin typeface="+mj-lt"/>
              </a:rPr>
              <a:t>“NEARER MY GOD TO THEE...”</a:t>
            </a:r>
          </a:p>
          <a:p>
            <a:endParaRPr lang="en-US" sz="3200" dirty="0">
              <a:latin typeface="+mj-lt"/>
            </a:endParaRPr>
          </a:p>
          <a:p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LOW RANK ANGELS (IN BLUE)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F37A290-F949-4A6D-8D1C-7DF70D3B724A}"/>
              </a:ext>
            </a:extLst>
          </p:cNvPr>
          <p:cNvCxnSpPr>
            <a:cxnSpLocks/>
          </p:cNvCxnSpPr>
          <p:nvPr/>
        </p:nvCxnSpPr>
        <p:spPr>
          <a:xfrm>
            <a:off x="2339168" y="1011263"/>
            <a:ext cx="3054635" cy="14792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C7C0B4-F4AC-4384-82D4-028D406A0190}"/>
              </a:ext>
            </a:extLst>
          </p:cNvPr>
          <p:cNvCxnSpPr>
            <a:cxnSpLocks/>
          </p:cNvCxnSpPr>
          <p:nvPr/>
        </p:nvCxnSpPr>
        <p:spPr>
          <a:xfrm>
            <a:off x="2986268" y="2490486"/>
            <a:ext cx="1967697" cy="704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37FE30B-4E41-4355-AFA3-555FF0412116}"/>
              </a:ext>
            </a:extLst>
          </p:cNvPr>
          <p:cNvCxnSpPr>
            <a:cxnSpLocks/>
          </p:cNvCxnSpPr>
          <p:nvPr/>
        </p:nvCxnSpPr>
        <p:spPr>
          <a:xfrm>
            <a:off x="2598939" y="4015451"/>
            <a:ext cx="1880464" cy="2064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6BD8875-C179-4C4C-90B2-8821F082A49F}"/>
              </a:ext>
            </a:extLst>
          </p:cNvPr>
          <p:cNvCxnSpPr>
            <a:cxnSpLocks/>
          </p:cNvCxnSpPr>
          <p:nvPr/>
        </p:nvCxnSpPr>
        <p:spPr>
          <a:xfrm flipV="1">
            <a:off x="2986268" y="5238026"/>
            <a:ext cx="1759352" cy="6038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2D2C1FF-CAEC-44F8-80CB-083ECADB3395}"/>
              </a:ext>
            </a:extLst>
          </p:cNvPr>
          <p:cNvCxnSpPr>
            <a:cxnSpLocks/>
          </p:cNvCxnSpPr>
          <p:nvPr/>
        </p:nvCxnSpPr>
        <p:spPr>
          <a:xfrm>
            <a:off x="9138600" y="4221940"/>
            <a:ext cx="0" cy="7676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476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8F3B8-829B-4BC1-B0A5-13C79EFD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4" y="237067"/>
            <a:ext cx="3048000" cy="6434666"/>
          </a:xfrm>
        </p:spPr>
        <p:txBody>
          <a:bodyPr>
            <a:normAutofit/>
          </a:bodyPr>
          <a:lstStyle/>
          <a:p>
            <a:r>
              <a:rPr lang="en-US" dirty="0"/>
              <a:t>Earth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Ring of Water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ring of Air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ring of Fire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171EF4-5F25-4DF8-8958-46EDFEA93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2788" y="0"/>
            <a:ext cx="5143499" cy="6858000"/>
          </a:xfr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E113EC2-8BC4-4270-AF6F-F72FB8EA0B29}"/>
              </a:ext>
            </a:extLst>
          </p:cNvPr>
          <p:cNvCxnSpPr>
            <a:cxnSpLocks/>
          </p:cNvCxnSpPr>
          <p:nvPr/>
        </p:nvCxnSpPr>
        <p:spPr>
          <a:xfrm>
            <a:off x="1794934" y="1167823"/>
            <a:ext cx="4401382" cy="34681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460DE8-C409-4D10-BD73-83FBB989D0B0}"/>
              </a:ext>
            </a:extLst>
          </p:cNvPr>
          <p:cNvCxnSpPr>
            <a:cxnSpLocks/>
          </p:cNvCxnSpPr>
          <p:nvPr/>
        </p:nvCxnSpPr>
        <p:spPr>
          <a:xfrm>
            <a:off x="2264780" y="2291787"/>
            <a:ext cx="3831220" cy="25232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B19020F-6983-4BC9-8B6A-B1A24B167242}"/>
              </a:ext>
            </a:extLst>
          </p:cNvPr>
          <p:cNvCxnSpPr>
            <a:cxnSpLocks/>
          </p:cNvCxnSpPr>
          <p:nvPr/>
        </p:nvCxnSpPr>
        <p:spPr>
          <a:xfrm>
            <a:off x="2824223" y="3727048"/>
            <a:ext cx="3271777" cy="12164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D389F8C-DE66-4D79-823D-A8D4908CDD2C}"/>
              </a:ext>
            </a:extLst>
          </p:cNvPr>
          <p:cNvCxnSpPr>
            <a:cxnSpLocks/>
          </p:cNvCxnSpPr>
          <p:nvPr/>
        </p:nvCxnSpPr>
        <p:spPr>
          <a:xfrm>
            <a:off x="3038475" y="4857750"/>
            <a:ext cx="3057525" cy="176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943ED5A-C632-4873-B504-1FDC3CEF3780}"/>
              </a:ext>
            </a:extLst>
          </p:cNvPr>
          <p:cNvSpPr txBox="1"/>
          <p:nvPr/>
        </p:nvSpPr>
        <p:spPr>
          <a:xfrm>
            <a:off x="9451801" y="819534"/>
            <a:ext cx="21335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FOUR MEDIEVAL ELEMENTS: EARTH, WATER, AIR, AND FIRE ARE AT THE CENTER OF THE UNIVERSE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641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8F3B8-829B-4BC1-B0A5-13C79EFD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28" y="2088445"/>
            <a:ext cx="3048000" cy="6434666"/>
          </a:xfrm>
        </p:spPr>
        <p:txBody>
          <a:bodyPr>
            <a:normAutofit/>
          </a:bodyPr>
          <a:lstStyle/>
          <a:p>
            <a:r>
              <a:rPr lang="en-US" dirty="0"/>
              <a:t>JUPITER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MARS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vENUS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171EF4-5F25-4DF8-8958-46EDFEA93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2788" y="0"/>
            <a:ext cx="5143499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65FDCD-15F6-4728-A67B-BC66D3E3F6AA}"/>
              </a:ext>
            </a:extLst>
          </p:cNvPr>
          <p:cNvSpPr txBox="1"/>
          <p:nvPr/>
        </p:nvSpPr>
        <p:spPr>
          <a:xfrm>
            <a:off x="9440005" y="993423"/>
            <a:ext cx="20947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THE SUN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THE MOON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MERCURY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SATURN</a:t>
            </a:r>
          </a:p>
          <a:p>
            <a:endParaRPr lang="en-US" sz="3200" dirty="0">
              <a:latin typeface="+mj-lt"/>
            </a:endParaRPr>
          </a:p>
          <a:p>
            <a:endParaRPr lang="en-US" sz="3200" dirty="0">
              <a:latin typeface="+mj-lt"/>
            </a:endParaRPr>
          </a:p>
          <a:p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922E054-C97D-404B-B681-A9B6E871353D}"/>
              </a:ext>
            </a:extLst>
          </p:cNvPr>
          <p:cNvCxnSpPr>
            <a:cxnSpLocks/>
          </p:cNvCxnSpPr>
          <p:nvPr/>
        </p:nvCxnSpPr>
        <p:spPr>
          <a:xfrm flipH="1">
            <a:off x="6504340" y="2226821"/>
            <a:ext cx="2792237" cy="20016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99F0235-C6B7-427F-87AB-709ED6616BBC}"/>
              </a:ext>
            </a:extLst>
          </p:cNvPr>
          <p:cNvCxnSpPr>
            <a:cxnSpLocks/>
          </p:cNvCxnSpPr>
          <p:nvPr/>
        </p:nvCxnSpPr>
        <p:spPr>
          <a:xfrm flipH="1">
            <a:off x="6279821" y="1455728"/>
            <a:ext cx="3160184" cy="2413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F92598-4357-4051-BE58-9A25D80B3DC3}"/>
              </a:ext>
            </a:extLst>
          </p:cNvPr>
          <p:cNvCxnSpPr>
            <a:cxnSpLocks/>
          </p:cNvCxnSpPr>
          <p:nvPr/>
        </p:nvCxnSpPr>
        <p:spPr>
          <a:xfrm>
            <a:off x="1704622" y="3872618"/>
            <a:ext cx="40658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7D780F7-6604-437C-B0B5-228CAF026B2F}"/>
              </a:ext>
            </a:extLst>
          </p:cNvPr>
          <p:cNvCxnSpPr>
            <a:cxnSpLocks/>
          </p:cNvCxnSpPr>
          <p:nvPr/>
        </p:nvCxnSpPr>
        <p:spPr>
          <a:xfrm flipV="1">
            <a:off x="1759128" y="4219575"/>
            <a:ext cx="3928534" cy="7302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9892C03-0116-48B8-A3E3-B9263DEB95C5}"/>
              </a:ext>
            </a:extLst>
          </p:cNvPr>
          <p:cNvCxnSpPr>
            <a:cxnSpLocks/>
          </p:cNvCxnSpPr>
          <p:nvPr/>
        </p:nvCxnSpPr>
        <p:spPr>
          <a:xfrm flipH="1">
            <a:off x="6795536" y="3151762"/>
            <a:ext cx="2501041" cy="1340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B9B1E14-7BB5-48F8-AE99-5E74B86347F0}"/>
              </a:ext>
            </a:extLst>
          </p:cNvPr>
          <p:cNvCxnSpPr>
            <a:cxnSpLocks/>
          </p:cNvCxnSpPr>
          <p:nvPr/>
        </p:nvCxnSpPr>
        <p:spPr>
          <a:xfrm flipH="1" flipV="1">
            <a:off x="6919735" y="3821819"/>
            <a:ext cx="2501041" cy="44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BA32CE7-0A81-4609-ACA0-B85BDA998A63}"/>
              </a:ext>
            </a:extLst>
          </p:cNvPr>
          <p:cNvCxnSpPr>
            <a:cxnSpLocks/>
          </p:cNvCxnSpPr>
          <p:nvPr/>
        </p:nvCxnSpPr>
        <p:spPr>
          <a:xfrm>
            <a:off x="1941689" y="2867378"/>
            <a:ext cx="4234039" cy="8089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B53F2A9-11D8-4586-84CE-F9EB197F28E3}"/>
              </a:ext>
            </a:extLst>
          </p:cNvPr>
          <p:cNvSpPr txBox="1"/>
          <p:nvPr/>
        </p:nvSpPr>
        <p:spPr>
          <a:xfrm>
            <a:off x="177929" y="235959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THE MIXED-UP ARISTOTELIAN SOLAR SYSTEM</a:t>
            </a:r>
          </a:p>
        </p:txBody>
      </p:sp>
    </p:spTree>
    <p:extLst>
      <p:ext uri="{BB962C8B-B14F-4D97-AF65-F5344CB8AC3E}">
        <p14:creationId xmlns:p14="http://schemas.microsoft.com/office/powerpoint/2010/main" val="847351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8F3B8-829B-4BC1-B0A5-13C79EFD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57" y="-106810"/>
            <a:ext cx="3206021" cy="6858000"/>
          </a:xfrm>
        </p:spPr>
        <p:txBody>
          <a:bodyPr>
            <a:normAutofit fontScale="90000"/>
          </a:bodyPr>
          <a:lstStyle/>
          <a:p>
            <a:r>
              <a:rPr lang="en-US" dirty="0"/>
              <a:t>“FIRMAMENT” [FIXED STARS &amp; ZODIAC]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“CRYSTAL SPHERE” [WATERS ABOVE THE FIRMAMENT]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“PRIMUM MOBILE” [IT MOVES EVERYTHING]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171EF4-5F25-4DF8-8958-46EDFEA93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2788" y="0"/>
            <a:ext cx="5143499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C7355F-A109-4147-B13B-0274FB7144B0}"/>
              </a:ext>
            </a:extLst>
          </p:cNvPr>
          <p:cNvSpPr txBox="1"/>
          <p:nvPr/>
        </p:nvSpPr>
        <p:spPr>
          <a:xfrm flipH="1">
            <a:off x="9640688" y="4060744"/>
            <a:ext cx="228035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GOLDEN GATES [WALLS ENCLOSING HEAVEN]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D186DC-129A-4818-8AE2-FE19E68BEB5B}"/>
              </a:ext>
            </a:extLst>
          </p:cNvPr>
          <p:cNvCxnSpPr>
            <a:cxnSpLocks/>
          </p:cNvCxnSpPr>
          <p:nvPr/>
        </p:nvCxnSpPr>
        <p:spPr>
          <a:xfrm>
            <a:off x="2551289" y="1297787"/>
            <a:ext cx="3580670" cy="2131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0C55B02-5327-4257-922B-A0115C5A90E3}"/>
              </a:ext>
            </a:extLst>
          </p:cNvPr>
          <p:cNvCxnSpPr>
            <a:cxnSpLocks/>
          </p:cNvCxnSpPr>
          <p:nvPr/>
        </p:nvCxnSpPr>
        <p:spPr>
          <a:xfrm>
            <a:off x="3059289" y="3217333"/>
            <a:ext cx="2359378" cy="383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DBCDE62-9843-4C54-B1F7-5AB77A787837}"/>
              </a:ext>
            </a:extLst>
          </p:cNvPr>
          <p:cNvCxnSpPr>
            <a:cxnSpLocks/>
          </p:cNvCxnSpPr>
          <p:nvPr/>
        </p:nvCxnSpPr>
        <p:spPr>
          <a:xfrm flipV="1">
            <a:off x="3059289" y="4696178"/>
            <a:ext cx="1761067" cy="1354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8C99933-5527-4DA1-9B00-D98AF6E0DC77}"/>
              </a:ext>
            </a:extLst>
          </p:cNvPr>
          <p:cNvCxnSpPr>
            <a:cxnSpLocks/>
          </p:cNvCxnSpPr>
          <p:nvPr/>
        </p:nvCxnSpPr>
        <p:spPr>
          <a:xfrm flipH="1" flipV="1">
            <a:off x="7992533" y="3429000"/>
            <a:ext cx="1505609" cy="10188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5D0FB12-667E-4D7C-8292-76D9463AB92D}"/>
              </a:ext>
            </a:extLst>
          </p:cNvPr>
          <p:cNvSpPr txBox="1"/>
          <p:nvPr/>
        </p:nvSpPr>
        <p:spPr>
          <a:xfrm>
            <a:off x="9016678" y="451413"/>
            <a:ext cx="29043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STILL THE LATE MEDIEVAL VIEW OF OUTER SPACE</a:t>
            </a:r>
          </a:p>
        </p:txBody>
      </p:sp>
    </p:spTree>
    <p:extLst>
      <p:ext uri="{BB962C8B-B14F-4D97-AF65-F5344CB8AC3E}">
        <p14:creationId xmlns:p14="http://schemas.microsoft.com/office/powerpoint/2010/main" val="2769593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8F3B8-829B-4BC1-B0A5-13C79EFD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861" y="423334"/>
            <a:ext cx="3048000" cy="6434666"/>
          </a:xfrm>
        </p:spPr>
        <p:txBody>
          <a:bodyPr>
            <a:normAutofit/>
          </a:bodyPr>
          <a:lstStyle/>
          <a:p>
            <a:r>
              <a:rPr lang="en-US" dirty="0"/>
              <a:t>SUBSOLANUS</a:t>
            </a:r>
            <a:br>
              <a:rPr lang="en-US" dirty="0"/>
            </a:br>
            <a:r>
              <a:rPr lang="en-US" dirty="0"/>
              <a:t>[EAST WIND]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APARCTIAS</a:t>
            </a:r>
            <a:br>
              <a:rPr lang="en-US" dirty="0"/>
            </a:br>
            <a:r>
              <a:rPr lang="en-US" dirty="0"/>
              <a:t>[NORTH WIND]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171EF4-5F25-4DF8-8958-46EDFEA93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2788" y="0"/>
            <a:ext cx="5143499" cy="685800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260C2E6-EA00-46BE-8D5C-250C96577657}"/>
              </a:ext>
            </a:extLst>
          </p:cNvPr>
          <p:cNvSpPr txBox="1">
            <a:spLocks/>
          </p:cNvSpPr>
          <p:nvPr/>
        </p:nvSpPr>
        <p:spPr>
          <a:xfrm>
            <a:off x="9144000" y="588434"/>
            <a:ext cx="3048000" cy="610446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AUSTER [SOUTH WIND]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/>
              <a:t>ZEPHYRUS [WEST WIND]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CBF1FCE-1ABE-45DA-84EB-13A74A903EF3}"/>
              </a:ext>
            </a:extLst>
          </p:cNvPr>
          <p:cNvCxnSpPr>
            <a:cxnSpLocks/>
          </p:cNvCxnSpPr>
          <p:nvPr/>
        </p:nvCxnSpPr>
        <p:spPr>
          <a:xfrm>
            <a:off x="1772356" y="1907822"/>
            <a:ext cx="23593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FF231F-341E-4647-9446-F549AA8A9A49}"/>
              </a:ext>
            </a:extLst>
          </p:cNvPr>
          <p:cNvCxnSpPr>
            <a:cxnSpLocks/>
          </p:cNvCxnSpPr>
          <p:nvPr/>
        </p:nvCxnSpPr>
        <p:spPr>
          <a:xfrm>
            <a:off x="1926861" y="4459111"/>
            <a:ext cx="2212622" cy="14562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E4BBCA8-36BF-40EA-AC9E-B6DAE25BB717}"/>
              </a:ext>
            </a:extLst>
          </p:cNvPr>
          <p:cNvCxnSpPr>
            <a:cxnSpLocks/>
          </p:cNvCxnSpPr>
          <p:nvPr/>
        </p:nvCxnSpPr>
        <p:spPr>
          <a:xfrm flipH="1">
            <a:off x="8218311" y="1907822"/>
            <a:ext cx="177235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2E37AC0-157A-4B8B-8017-5451D991578E}"/>
              </a:ext>
            </a:extLst>
          </p:cNvPr>
          <p:cNvCxnSpPr>
            <a:cxnSpLocks/>
          </p:cNvCxnSpPr>
          <p:nvPr/>
        </p:nvCxnSpPr>
        <p:spPr>
          <a:xfrm flipH="1">
            <a:off x="8218311" y="4549422"/>
            <a:ext cx="1902178" cy="13659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025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8F3B8-829B-4BC1-B0A5-13C79EFD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4" y="237067"/>
            <a:ext cx="1659466" cy="6434666"/>
          </a:xfrm>
        </p:spPr>
        <p:txBody>
          <a:bodyPr>
            <a:normAutofit fontScale="90000"/>
          </a:bodyPr>
          <a:lstStyle/>
          <a:p>
            <a:r>
              <a:rPr lang="en-US" dirty="0"/>
              <a:t>CHECK OUT THE HEAD- GEAR: Seraph versus Martin Luther!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171EF4-5F25-4DF8-8958-46EDFEA93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4632" y="0"/>
            <a:ext cx="5143499" cy="68580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301008-F82A-40E8-85E4-840D1E365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394" y="149048"/>
            <a:ext cx="2838450" cy="2066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CAAB8B-869D-4496-AE44-2E6DE5FB1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2394" y="2451447"/>
            <a:ext cx="2783276" cy="26963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57921D-3D9C-4984-BAC5-2E7005BB6C9A}"/>
              </a:ext>
            </a:extLst>
          </p:cNvPr>
          <p:cNvSpPr txBox="1"/>
          <p:nvPr/>
        </p:nvSpPr>
        <p:spPr>
          <a:xfrm>
            <a:off x="7947378" y="5855226"/>
            <a:ext cx="3714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THAT’S ALL FOLKS!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967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{1B11754F-A085-48CC-9677-D7BB28AB9686}tf03457452</Template>
  <TotalTime>177</TotalTime>
  <Words>365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Celestial</vt:lpstr>
      <vt:lpstr>And on the Seventh Day, He Rested. </vt:lpstr>
      <vt:lpstr>Some history.</vt:lpstr>
      <vt:lpstr> God RESTING in heaven   Nine ranks of angels    Earth-centered Universe    </vt:lpstr>
      <vt:lpstr> Seraphim &amp; Cherubim   Thrones, Dominations, Principalities  Powers &amp; Virtues  Archangels &amp; Angels  </vt:lpstr>
      <vt:lpstr>Earth  Ring of Water  ring of Air  ring of Fire  </vt:lpstr>
      <vt:lpstr>JUPITER  MARS  vENUS     </vt:lpstr>
      <vt:lpstr>“FIRMAMENT” [FIXED STARS &amp; ZODIAC]  “CRYSTAL SPHERE” [WATERS ABOVE THE FIRMAMENT]  “PRIMUM MOBILE” [IT MOVES EVERYTHING]</vt:lpstr>
      <vt:lpstr>SUBSOLANUS [EAST WIND]    APARCTIAS [NORTH WIND]    </vt:lpstr>
      <vt:lpstr>CHECK OUT THE HEAD- GEAR: Seraph versus Martin Luther!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 on the Seventh Day, He Rested.</dc:title>
  <dc:creator>Lorraine</dc:creator>
  <cp:lastModifiedBy>Lorraine</cp:lastModifiedBy>
  <cp:revision>36</cp:revision>
  <dcterms:created xsi:type="dcterms:W3CDTF">2020-11-27T21:39:07Z</dcterms:created>
  <dcterms:modified xsi:type="dcterms:W3CDTF">2020-12-09T19:55:26Z</dcterms:modified>
</cp:coreProperties>
</file>